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5143500" cx="9144000"/>
  <p:notesSz cx="6858000" cy="9144000"/>
  <p:embeddedFontLst>
    <p:embeddedFont>
      <p:font typeface="Average"/>
      <p:regular r:id="rId23"/>
    </p:embeddedFont>
    <p:embeddedFont>
      <p:font typeface="Oswald"/>
      <p:regular r:id="rId24"/>
      <p:bold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Oswald-regular.fntdata"/><Relationship Id="rId23" Type="http://schemas.openxmlformats.org/officeDocument/2006/relationships/font" Target="fonts/Average-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Oswald-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-Some apps use the OBD II port to collect data, some have drivers input data manually</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rPr lang="en"/>
              <a:t>-Some apps require drivers to input the data... ours collects data handsfree</a:t>
            </a:r>
            <a:endParaRPr/>
          </a:p>
          <a:p>
            <a:pPr indent="0" lvl="0" marL="0" rtl="0">
              <a:spcBef>
                <a:spcPts val="0"/>
              </a:spcBef>
              <a:spcAft>
                <a:spcPts val="0"/>
              </a:spcAft>
              <a:buNone/>
            </a:pPr>
            <a:r>
              <a:rPr lang="en"/>
              <a:t>-Instead of just listing data values, we display data in nice charts and graphs</a:t>
            </a:r>
            <a:endParaRPr/>
          </a:p>
          <a:p>
            <a:pPr indent="0" lvl="0" marL="0">
              <a:spcBef>
                <a:spcPts val="0"/>
              </a:spcBef>
              <a:spcAft>
                <a:spcPts val="0"/>
              </a:spcAft>
              <a:buNone/>
            </a:pPr>
            <a:r>
              <a:rPr lang="en"/>
              <a:t>-Providing managers with all the necessary information, but not telling them how to run their business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250">
                <a:highlight>
                  <a:srgbClr val="F2F2F2"/>
                </a:highlight>
              </a:rPr>
              <a:t>-Raspberry Pi uses a PiCAN2 device to interface with the OBD-II port</a:t>
            </a:r>
            <a:endParaRPr sz="1250">
              <a:highlight>
                <a:srgbClr val="F2F2F2"/>
              </a:highlight>
            </a:endParaRPr>
          </a:p>
          <a:p>
            <a:pPr indent="0" lvl="0" marL="0">
              <a:spcBef>
                <a:spcPts val="0"/>
              </a:spcBef>
              <a:spcAft>
                <a:spcPts val="0"/>
              </a:spcAft>
              <a:buNone/>
            </a:pPr>
            <a:r>
              <a:rPr lang="en" sz="1250">
                <a:highlight>
                  <a:srgbClr val="F2F2F2"/>
                </a:highlight>
              </a:rPr>
              <a:t>-The Raspberry Pi gathers location data using an Adafruit Ultimate GPS</a:t>
            </a:r>
            <a:endParaRPr sz="1250">
              <a:highlight>
                <a:srgbClr val="F2F2F2"/>
              </a:highlight>
            </a:endParaRPr>
          </a:p>
          <a:p>
            <a:pPr indent="0" lvl="0" marL="0">
              <a:spcBef>
                <a:spcPts val="0"/>
              </a:spcBef>
              <a:spcAft>
                <a:spcPts val="0"/>
              </a:spcAft>
              <a:buNone/>
            </a:pPr>
            <a:r>
              <a:rPr lang="en" sz="1250">
                <a:highlight>
                  <a:srgbClr val="F2F2F2"/>
                </a:highlight>
              </a:rPr>
              <a:t>-server implemented using Node.js</a:t>
            </a:r>
            <a:endParaRPr sz="1250">
              <a:highlight>
                <a:srgbClr val="F2F2F2"/>
              </a:highlight>
            </a:endParaRPr>
          </a:p>
          <a:p>
            <a:pPr indent="0" lvl="0" marL="0">
              <a:spcBef>
                <a:spcPts val="0"/>
              </a:spcBef>
              <a:spcAft>
                <a:spcPts val="0"/>
              </a:spcAft>
              <a:buNone/>
            </a:pPr>
            <a:r>
              <a:rPr lang="en" sz="1250">
                <a:highlight>
                  <a:srgbClr val="F2F2F2"/>
                </a:highlight>
              </a:rPr>
              <a:t>-The API is implemented using GET, POST, PUT and DELETE API calls</a:t>
            </a:r>
            <a:endParaRPr sz="1250">
              <a:highlight>
                <a:srgbClr val="F2F2F2"/>
              </a:highlight>
            </a:endParaRPr>
          </a:p>
          <a:p>
            <a:pPr indent="0" lvl="0" marL="0" rtl="0">
              <a:spcBef>
                <a:spcPts val="0"/>
              </a:spcBef>
              <a:spcAft>
                <a:spcPts val="0"/>
              </a:spcAft>
              <a:buNone/>
            </a:pPr>
            <a:r>
              <a:rPr lang="en" sz="1250">
                <a:highlight>
                  <a:srgbClr val="F2F2F2"/>
                </a:highlight>
              </a:rPr>
              <a:t>-s</a:t>
            </a:r>
            <a:r>
              <a:rPr lang="en" sz="1250"/>
              <a:t>erver maintains a Mongo database through the use of Mongoose</a:t>
            </a:r>
            <a:endParaRPr sz="1250"/>
          </a:p>
          <a:p>
            <a:pPr indent="0" lvl="0" marL="0">
              <a:spcBef>
                <a:spcPts val="0"/>
              </a:spcBef>
              <a:spcAft>
                <a:spcPts val="0"/>
              </a:spcAft>
              <a:buNone/>
            </a:pPr>
            <a:r>
              <a:rPr lang="en" sz="1250">
                <a:highlight>
                  <a:srgbClr val="F2F2F2"/>
                </a:highlight>
              </a:rPr>
              <a:t>-</a:t>
            </a:r>
            <a:r>
              <a:rPr lang="en" sz="1250"/>
              <a:t>main web page displays a live map tracking the locations of all vehicles in the</a:t>
            </a:r>
            <a:endParaRPr sz="1250"/>
          </a:p>
          <a:p>
            <a:pPr indent="0" lvl="0" marL="0" rtl="0">
              <a:lnSpc>
                <a:spcPct val="115000"/>
              </a:lnSpc>
              <a:spcBef>
                <a:spcPts val="0"/>
              </a:spcBef>
              <a:spcAft>
                <a:spcPts val="0"/>
              </a:spcAft>
              <a:buNone/>
            </a:pPr>
            <a:r>
              <a:rPr lang="en" sz="1250"/>
              <a:t>fleet in real time</a:t>
            </a:r>
            <a:endParaRPr sz="1250"/>
          </a:p>
          <a:p>
            <a:pPr indent="0" lvl="0" marL="0">
              <a:spcBef>
                <a:spcPts val="0"/>
              </a:spcBef>
              <a:spcAft>
                <a:spcPts val="0"/>
              </a:spcAft>
              <a:buNone/>
            </a:pPr>
            <a:r>
              <a:t/>
            </a:r>
            <a:endParaRPr sz="1250">
              <a:highlight>
                <a:srgbClr val="F2F2F2"/>
              </a:highligh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Emphasize single page application</a:t>
            </a:r>
            <a:endParaRPr/>
          </a:p>
          <a:p>
            <a:pPr indent="0" lvl="0" marL="0">
              <a:spcBef>
                <a:spcPts val="0"/>
              </a:spcBef>
              <a:spcAft>
                <a:spcPts val="0"/>
              </a:spcAft>
              <a:buNone/>
            </a:pPr>
            <a:r>
              <a:rPr lang="en"/>
              <a:t>Briefly describe pages</a:t>
            </a:r>
            <a:endParaRPr/>
          </a:p>
          <a:p>
            <a:pPr indent="0" lvl="0" marL="0">
              <a:spcBef>
                <a:spcPts val="0"/>
              </a:spcBef>
              <a:spcAft>
                <a:spcPts val="0"/>
              </a:spcAft>
              <a:buNone/>
            </a:pPr>
            <a:r>
              <a:rPr lang="en"/>
              <a:t>We utilized AngularJS services to extract functionalities into organized modules. Services include: mapService, chartService, and sessionService. Each service is responsible for specific functionality and is easily reusable and extendable.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grpSp>
        <p:nvGrpSpPr>
          <p:cNvPr id="10" name="Shape 10"/>
          <p:cNvGrpSpPr/>
          <p:nvPr/>
        </p:nvGrpSpPr>
        <p:grpSpPr>
          <a:xfrm>
            <a:off x="4350279" y="2855377"/>
            <a:ext cx="443589"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4" name="Shape 14"/>
          <p:cNvSpPr txBox="1"/>
          <p:nvPr>
            <p:ph type="ctrTitle"/>
          </p:nvPr>
        </p:nvSpPr>
        <p:spPr>
          <a:xfrm>
            <a:off x="671258" y="990800"/>
            <a:ext cx="7801500" cy="17301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Shape 15"/>
          <p:cNvSpPr txBox="1"/>
          <p:nvPr>
            <p:ph idx="1" type="subTitle"/>
          </p:nvPr>
        </p:nvSpPr>
        <p:spPr>
          <a:xfrm>
            <a:off x="671250" y="3174876"/>
            <a:ext cx="78015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9" name="Shape 49"/>
        <p:cNvGrpSpPr/>
        <p:nvPr/>
      </p:nvGrpSpPr>
      <p:grpSpPr>
        <a:xfrm>
          <a:off x="0" y="0"/>
          <a:ext cx="0" cy="0"/>
          <a:chOff x="0" y="0"/>
          <a:chExt cx="0" cy="0"/>
        </a:xfrm>
      </p:grpSpPr>
      <p:sp>
        <p:nvSpPr>
          <p:cNvPr id="50" name="Shape 50"/>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Shape 51"/>
          <p:cNvSpPr txBox="1"/>
          <p:nvPr>
            <p:ph idx="1" type="body"/>
          </p:nvPr>
        </p:nvSpPr>
        <p:spPr>
          <a:xfrm>
            <a:off x="311700" y="32284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Shape 42"/>
          <p:cNvSpPr txBox="1"/>
          <p:nvPr>
            <p:ph type="title"/>
          </p:nvPr>
        </p:nvSpPr>
        <p:spPr>
          <a:xfrm>
            <a:off x="265500" y="1081400"/>
            <a:ext cx="4045200" cy="1710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Shape 43"/>
          <p:cNvSpPr txBox="1"/>
          <p:nvPr>
            <p:ph idx="1" type="subTitle"/>
          </p:nvPr>
        </p:nvSpPr>
        <p:spPr>
          <a:xfrm>
            <a:off x="265500" y="28452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lat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http://sdmay18-18.sd.ece.iastate.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youtube.com/watch?v=cDxIMVuyK1E" TargetMode="Externa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8" name="Shape 58"/>
        <p:cNvGrpSpPr/>
        <p:nvPr/>
      </p:nvGrpSpPr>
      <p:grpSpPr>
        <a:xfrm>
          <a:off x="0" y="0"/>
          <a:ext cx="0" cy="0"/>
          <a:chOff x="0" y="0"/>
          <a:chExt cx="0" cy="0"/>
        </a:xfrm>
      </p:grpSpPr>
      <p:sp>
        <p:nvSpPr>
          <p:cNvPr id="59" name="Shape 59"/>
          <p:cNvSpPr txBox="1"/>
          <p:nvPr>
            <p:ph type="ctrTitle"/>
          </p:nvPr>
        </p:nvSpPr>
        <p:spPr>
          <a:xfrm>
            <a:off x="311700" y="744575"/>
            <a:ext cx="8520600" cy="10449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Fleet Monitoring System</a:t>
            </a:r>
            <a:endParaRPr/>
          </a:p>
        </p:txBody>
      </p:sp>
      <p:pic>
        <p:nvPicPr>
          <p:cNvPr id="60" name="Shape 60"/>
          <p:cNvPicPr preferRelativeResize="0"/>
          <p:nvPr/>
        </p:nvPicPr>
        <p:blipFill>
          <a:blip r:embed="rId3">
            <a:alphaModFix/>
          </a:blip>
          <a:stretch>
            <a:fillRect/>
          </a:stretch>
        </p:blipFill>
        <p:spPr>
          <a:xfrm>
            <a:off x="3761400" y="2283250"/>
            <a:ext cx="1352550" cy="1238250"/>
          </a:xfrm>
          <a:prstGeom prst="rect">
            <a:avLst/>
          </a:prstGeom>
          <a:noFill/>
          <a:ln>
            <a:noFill/>
          </a:ln>
        </p:spPr>
      </p:pic>
      <p:sp>
        <p:nvSpPr>
          <p:cNvPr id="61" name="Shape 61"/>
          <p:cNvSpPr txBox="1"/>
          <p:nvPr>
            <p:ph idx="1" type="subTitle"/>
          </p:nvPr>
        </p:nvSpPr>
        <p:spPr>
          <a:xfrm>
            <a:off x="249700" y="1675875"/>
            <a:ext cx="8520600" cy="300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sdmay18-18</a:t>
            </a:r>
            <a:endParaRPr/>
          </a:p>
          <a:p>
            <a:pPr indent="0" lvl="0" marL="0">
              <a:spcBef>
                <a:spcPts val="0"/>
              </a:spcBef>
              <a:spcAft>
                <a:spcPts val="0"/>
              </a:spcAft>
              <a:buNone/>
            </a:pPr>
            <a:r>
              <a:rPr lang="en" u="sng">
                <a:solidFill>
                  <a:schemeClr val="hlink"/>
                </a:solidFill>
                <a:hlinkClick r:id="rId4"/>
              </a:rPr>
              <a:t>http://sdmay18-18.sd.ece.iastate.edu/</a:t>
            </a:r>
            <a:endParaRPr/>
          </a:p>
          <a:p>
            <a:pPr indent="0" lvl="0" marL="0" rtl="0">
              <a:spcBef>
                <a:spcPts val="0"/>
              </a:spcBef>
              <a:spcAft>
                <a:spcPts val="0"/>
              </a:spcAft>
              <a:buNone/>
            </a:pPr>
            <a:r>
              <a:t/>
            </a:r>
            <a:endParaRPr/>
          </a:p>
          <a:p>
            <a:pPr indent="0" lvl="0" marL="0">
              <a:spcBef>
                <a:spcPts val="0"/>
              </a:spcBef>
              <a:spcAft>
                <a:spcPts val="0"/>
              </a:spcAft>
              <a:buNone/>
            </a:pPr>
            <a:r>
              <a:rPr lang="en"/>
              <a:t>Venecia Alvarez, Kendall Berner, Matthew Fuhrmann, </a:t>
            </a:r>
            <a:endParaRPr/>
          </a:p>
          <a:p>
            <a:pPr indent="0" lvl="0" marL="0" rtl="0">
              <a:spcBef>
                <a:spcPts val="0"/>
              </a:spcBef>
              <a:spcAft>
                <a:spcPts val="0"/>
              </a:spcAft>
              <a:buNone/>
            </a:pPr>
            <a:r>
              <a:rPr lang="en"/>
              <a:t>William Fuhrmann, Anthony Guss, Tyler Hartsock</a:t>
            </a:r>
            <a:endParaRPr/>
          </a:p>
          <a:p>
            <a:pPr indent="0" lvl="0" marL="0">
              <a:spcBef>
                <a:spcPts val="0"/>
              </a:spcBef>
              <a:spcAft>
                <a:spcPts val="0"/>
              </a:spcAft>
              <a:buNone/>
            </a:pPr>
            <a:r>
              <a:t/>
            </a:r>
            <a:endParaRPr/>
          </a:p>
          <a:p>
            <a:pPr indent="0" lvl="0" marL="0">
              <a:spcBef>
                <a:spcPts val="0"/>
              </a:spcBef>
              <a:spcAft>
                <a:spcPts val="0"/>
              </a:spcAft>
              <a:buNone/>
            </a:pPr>
            <a:r>
              <a:rPr lang="en" sz="1600"/>
              <a:t>Client/Advisor: Lotfi Ben-Othmane</a:t>
            </a:r>
            <a:endParaRPr sz="1600"/>
          </a:p>
        </p:txBody>
      </p:sp>
      <p:pic>
        <p:nvPicPr>
          <p:cNvPr id="62" name="Shape 62"/>
          <p:cNvPicPr preferRelativeResize="0"/>
          <p:nvPr/>
        </p:nvPicPr>
        <p:blipFill>
          <a:blip r:embed="rId3">
            <a:alphaModFix/>
          </a:blip>
          <a:stretch>
            <a:fillRect/>
          </a:stretch>
        </p:blipFill>
        <p:spPr>
          <a:xfrm rot="5400000">
            <a:off x="7735500" y="83700"/>
            <a:ext cx="1352550" cy="1238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Shape 1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Detailed Design - Server</a:t>
            </a:r>
            <a:endParaRPr/>
          </a:p>
        </p:txBody>
      </p:sp>
      <p:sp>
        <p:nvSpPr>
          <p:cNvPr id="117" name="Shape 1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solidFill>
                  <a:srgbClr val="FFFFFF"/>
                </a:solidFill>
              </a:rPr>
              <a:t>Technologies Used: NodeJS, MongoDB, Mongoose, Bcrypt.js</a:t>
            </a:r>
            <a:endParaRPr>
              <a:solidFill>
                <a:srgbClr val="FFFFFF"/>
              </a:solidFill>
            </a:endParaRPr>
          </a:p>
          <a:p>
            <a:pPr indent="0" lvl="0" marL="0">
              <a:spcBef>
                <a:spcPts val="1600"/>
              </a:spcBef>
              <a:spcAft>
                <a:spcPts val="0"/>
              </a:spcAft>
              <a:buClr>
                <a:schemeClr val="dk1"/>
              </a:buClr>
              <a:buSzPts val="1100"/>
              <a:buFont typeface="Arial"/>
              <a:buNone/>
            </a:pPr>
            <a:r>
              <a:rPr lang="en">
                <a:solidFill>
                  <a:srgbClr val="FFFFFF"/>
                </a:solidFill>
              </a:rPr>
              <a:t>RESTful API</a:t>
            </a:r>
            <a:endParaRPr>
              <a:solidFill>
                <a:srgbClr val="FFFFFF"/>
              </a:solidFill>
            </a:endParaRPr>
          </a:p>
          <a:p>
            <a:pPr indent="0" lvl="0" marL="0">
              <a:spcBef>
                <a:spcPts val="1600"/>
              </a:spcBef>
              <a:spcAft>
                <a:spcPts val="0"/>
              </a:spcAft>
              <a:buClr>
                <a:schemeClr val="dk1"/>
              </a:buClr>
              <a:buSzPts val="1100"/>
              <a:buFont typeface="Arial"/>
              <a:buNone/>
            </a:pPr>
            <a:r>
              <a:rPr lang="en">
                <a:solidFill>
                  <a:srgbClr val="FFFFFF"/>
                </a:solidFill>
              </a:rPr>
              <a:t>PID P</a:t>
            </a:r>
            <a:r>
              <a:rPr lang="en">
                <a:solidFill>
                  <a:srgbClr val="FFFFFF"/>
                </a:solidFill>
              </a:rPr>
              <a:t>rocessing</a:t>
            </a:r>
            <a:endParaRPr>
              <a:solidFill>
                <a:srgbClr val="FFFFFF"/>
              </a:solidFill>
            </a:endParaRPr>
          </a:p>
          <a:p>
            <a:pPr indent="0" lvl="0" marL="0">
              <a:spcBef>
                <a:spcPts val="1600"/>
              </a:spcBef>
              <a:spcAft>
                <a:spcPts val="0"/>
              </a:spcAft>
              <a:buClr>
                <a:schemeClr val="dk1"/>
              </a:buClr>
              <a:buSzPts val="1100"/>
              <a:buFont typeface="Arial"/>
              <a:buNone/>
            </a:pPr>
            <a:r>
              <a:rPr lang="en">
                <a:solidFill>
                  <a:srgbClr val="FFFFFF"/>
                </a:solidFill>
              </a:rPr>
              <a:t>Swagger Documentation</a:t>
            </a:r>
            <a:endParaRPr>
              <a:solidFill>
                <a:srgbClr val="FFFFFF"/>
              </a:solidFill>
            </a:endParaRPr>
          </a:p>
          <a:p>
            <a:pPr indent="0" lvl="0" marL="0">
              <a:spcBef>
                <a:spcPts val="1600"/>
              </a:spcBef>
              <a:spcAft>
                <a:spcPts val="0"/>
              </a:spcAft>
              <a:buClr>
                <a:schemeClr val="dk1"/>
              </a:buClr>
              <a:buSzPts val="1100"/>
              <a:buFont typeface="Arial"/>
              <a:buNone/>
            </a:pPr>
            <a:r>
              <a:rPr lang="en">
                <a:solidFill>
                  <a:srgbClr val="FFFFFF"/>
                </a:solidFill>
              </a:rPr>
              <a:t>Hosted on Google Cloud Compute Engine</a:t>
            </a:r>
            <a:endParaRPr>
              <a:solidFill>
                <a:srgbClr val="FFFFFF"/>
              </a:solidFill>
            </a:endParaRPr>
          </a:p>
          <a:p>
            <a:pPr indent="0" lvl="0" marL="0">
              <a:spcBef>
                <a:spcPts val="1600"/>
              </a:spcBef>
              <a:spcAft>
                <a:spcPts val="0"/>
              </a:spcAft>
              <a:buClr>
                <a:schemeClr val="dk1"/>
              </a:buClr>
              <a:buSzPts val="1100"/>
              <a:buFont typeface="Arial"/>
              <a:buNone/>
            </a:pPr>
            <a:r>
              <a:t/>
            </a:r>
            <a:endParaRPr/>
          </a:p>
          <a:p>
            <a:pPr indent="0" lvl="0" marL="0">
              <a:spcBef>
                <a:spcPts val="1600"/>
              </a:spcBef>
              <a:spcAft>
                <a:spcPts val="1600"/>
              </a:spcAft>
              <a:buClr>
                <a:schemeClr val="dk1"/>
              </a:buClr>
              <a:buSzPts val="1100"/>
              <a:buFont typeface="Arial"/>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Shape 122"/>
          <p:cNvSpPr txBox="1"/>
          <p:nvPr>
            <p:ph type="title"/>
          </p:nvPr>
        </p:nvSpPr>
        <p:spPr>
          <a:xfrm>
            <a:off x="311700" y="445025"/>
            <a:ext cx="8520600" cy="572700"/>
          </a:xfrm>
          <a:prstGeom prst="rect">
            <a:avLst/>
          </a:prstGeom>
        </p:spPr>
        <p:txBody>
          <a:bodyPr anchorCtr="0" anchor="ctr" bIns="91425" lIns="91425" spcFirstLastPara="1" rIns="91425" wrap="square" tIns="91425">
            <a:noAutofit/>
          </a:bodyPr>
          <a:lstStyle/>
          <a:p>
            <a:pPr indent="0" lvl="0" marL="0" algn="ctr">
              <a:spcBef>
                <a:spcPts val="0"/>
              </a:spcBef>
              <a:spcAft>
                <a:spcPts val="0"/>
              </a:spcAft>
              <a:buNone/>
            </a:pPr>
            <a:r>
              <a:rPr lang="en"/>
              <a:t>Server Sequence Diagram</a:t>
            </a:r>
            <a:endParaRPr/>
          </a:p>
        </p:txBody>
      </p:sp>
      <p:pic>
        <p:nvPicPr>
          <p:cNvPr id="123" name="Shape 123"/>
          <p:cNvPicPr preferRelativeResize="0"/>
          <p:nvPr/>
        </p:nvPicPr>
        <p:blipFill>
          <a:blip r:embed="rId3">
            <a:alphaModFix/>
          </a:blip>
          <a:stretch>
            <a:fillRect/>
          </a:stretch>
        </p:blipFill>
        <p:spPr>
          <a:xfrm>
            <a:off x="2027275" y="1135050"/>
            <a:ext cx="5089450" cy="35153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Detailed Design - Raspberry Pi</a:t>
            </a:r>
            <a:endParaRPr/>
          </a:p>
        </p:txBody>
      </p:sp>
      <p:sp>
        <p:nvSpPr>
          <p:cNvPr id="129" name="Shape 1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solidFill>
                  <a:srgbClr val="FFFFFF"/>
                </a:solidFill>
              </a:rPr>
              <a:t>Hardware Used: </a:t>
            </a:r>
            <a:r>
              <a:rPr lang="en">
                <a:solidFill>
                  <a:srgbClr val="FFFFFF"/>
                </a:solidFill>
              </a:rPr>
              <a:t>PiCAN2, Adafruit Ultimate GPS, Hologram Nova</a:t>
            </a:r>
            <a:endParaRPr>
              <a:solidFill>
                <a:srgbClr val="FFFFFF"/>
              </a:solidFill>
            </a:endParaRPr>
          </a:p>
          <a:p>
            <a:pPr indent="0" lvl="0" marL="0">
              <a:spcBef>
                <a:spcPts val="1600"/>
              </a:spcBef>
              <a:spcAft>
                <a:spcPts val="0"/>
              </a:spcAft>
              <a:buClr>
                <a:schemeClr val="dk1"/>
              </a:buClr>
              <a:buSzPts val="1100"/>
              <a:buFont typeface="Arial"/>
              <a:buNone/>
            </a:pPr>
            <a:r>
              <a:rPr lang="en">
                <a:solidFill>
                  <a:srgbClr val="FFFFFF"/>
                </a:solidFill>
              </a:rPr>
              <a:t>Technologies Used: Python, gpsd, gpsd-clients, python-gps, python-can, requests</a:t>
            </a:r>
            <a:endParaRPr>
              <a:solidFill>
                <a:srgbClr val="FFFFFF"/>
              </a:solidFill>
            </a:endParaRPr>
          </a:p>
          <a:p>
            <a:pPr indent="0" lvl="0" marL="0">
              <a:spcBef>
                <a:spcPts val="1600"/>
              </a:spcBef>
              <a:spcAft>
                <a:spcPts val="0"/>
              </a:spcAft>
              <a:buClr>
                <a:schemeClr val="dk1"/>
              </a:buClr>
              <a:buSzPts val="1100"/>
              <a:buFont typeface="Arial"/>
              <a:buNone/>
            </a:pPr>
            <a:r>
              <a:rPr lang="en">
                <a:solidFill>
                  <a:srgbClr val="FFFFFF"/>
                </a:solidFill>
              </a:rPr>
              <a:t>Modules:</a:t>
            </a:r>
            <a:endParaRPr>
              <a:solidFill>
                <a:srgbClr val="FFFFFF"/>
              </a:solidFill>
            </a:endParaRPr>
          </a:p>
          <a:p>
            <a:pPr indent="-342900" lvl="0" marL="457200" rtl="0">
              <a:spcBef>
                <a:spcPts val="1600"/>
              </a:spcBef>
              <a:spcAft>
                <a:spcPts val="0"/>
              </a:spcAft>
              <a:buClr>
                <a:srgbClr val="FFFFFF"/>
              </a:buClr>
              <a:buSzPts val="1800"/>
              <a:buChar char="-"/>
            </a:pPr>
            <a:r>
              <a:rPr lang="en">
                <a:solidFill>
                  <a:srgbClr val="FFFFFF"/>
                </a:solidFill>
              </a:rPr>
              <a:t>fleet_monitoring_pi: Startup the application, poll configuration in a thread</a:t>
            </a:r>
            <a:endParaRPr>
              <a:solidFill>
                <a:srgbClr val="FFFFFF"/>
              </a:solidFill>
            </a:endParaRPr>
          </a:p>
          <a:p>
            <a:pPr indent="-342900" lvl="0" marL="457200" rtl="0">
              <a:spcBef>
                <a:spcPts val="0"/>
              </a:spcBef>
              <a:spcAft>
                <a:spcPts val="0"/>
              </a:spcAft>
              <a:buClr>
                <a:srgbClr val="FFFFFF"/>
              </a:buClr>
              <a:buSzPts val="1800"/>
              <a:buChar char="-"/>
            </a:pPr>
            <a:r>
              <a:rPr lang="en">
                <a:solidFill>
                  <a:srgbClr val="FFFFFF"/>
                </a:solidFill>
              </a:rPr>
              <a:t>can_interface: </a:t>
            </a:r>
            <a:r>
              <a:rPr lang="en">
                <a:solidFill>
                  <a:srgbClr val="FFFFFF"/>
                </a:solidFill>
              </a:rPr>
              <a:t>Use python-can to interact with OBD-II port using threads</a:t>
            </a:r>
            <a:endParaRPr>
              <a:solidFill>
                <a:srgbClr val="FFFFFF"/>
              </a:solidFill>
            </a:endParaRPr>
          </a:p>
          <a:p>
            <a:pPr indent="-342900" lvl="0" marL="457200" rtl="0">
              <a:spcBef>
                <a:spcPts val="0"/>
              </a:spcBef>
              <a:spcAft>
                <a:spcPts val="0"/>
              </a:spcAft>
              <a:buClr>
                <a:srgbClr val="FFFFFF"/>
              </a:buClr>
              <a:buSzPts val="1800"/>
              <a:buChar char="-"/>
            </a:pPr>
            <a:r>
              <a:rPr lang="en">
                <a:solidFill>
                  <a:srgbClr val="FFFFFF"/>
                </a:solidFill>
              </a:rPr>
              <a:t>Gps_interface: Use python-gps to interact with gpsd reports using a thread</a:t>
            </a:r>
            <a:endParaRPr>
              <a:solidFill>
                <a:srgbClr val="FFFFFF"/>
              </a:solidFill>
            </a:endParaRPr>
          </a:p>
          <a:p>
            <a:pPr indent="-342900" lvl="0" marL="457200" rtl="0">
              <a:spcBef>
                <a:spcPts val="0"/>
              </a:spcBef>
              <a:spcAft>
                <a:spcPts val="0"/>
              </a:spcAft>
              <a:buClr>
                <a:srgbClr val="FFFFFF"/>
              </a:buClr>
              <a:buSzPts val="1800"/>
              <a:buChar char="-"/>
            </a:pPr>
            <a:r>
              <a:rPr lang="en">
                <a:solidFill>
                  <a:srgbClr val="FFFFFF"/>
                </a:solidFill>
              </a:rPr>
              <a:t>api_engine: Singleton, handle API calls</a:t>
            </a:r>
            <a:endParaRPr>
              <a:solidFill>
                <a:srgbClr val="FFFFFF"/>
              </a:solidFill>
            </a:endParaRPr>
          </a:p>
          <a:p>
            <a:pPr indent="-342900" lvl="0" marL="457200" rtl="0">
              <a:spcBef>
                <a:spcPts val="0"/>
              </a:spcBef>
              <a:spcAft>
                <a:spcPts val="0"/>
              </a:spcAft>
              <a:buClr>
                <a:srgbClr val="FFFFFF"/>
              </a:buClr>
              <a:buSzPts val="1800"/>
              <a:buChar char="-"/>
            </a:pPr>
            <a:r>
              <a:rPr lang="en">
                <a:solidFill>
                  <a:srgbClr val="FFFFFF"/>
                </a:solidFill>
              </a:rPr>
              <a:t>config: Singleton, handle configuration storage based on polling, startup arguments</a:t>
            </a:r>
            <a:endParaRPr>
              <a:solidFill>
                <a:srgbClr val="FFFFFF"/>
              </a:solidFill>
            </a:endParaRPr>
          </a:p>
          <a:p>
            <a:pPr indent="0" lvl="0" marL="0">
              <a:spcBef>
                <a:spcPts val="1600"/>
              </a:spcBef>
              <a:spcAft>
                <a:spcPts val="0"/>
              </a:spcAft>
              <a:buClr>
                <a:schemeClr val="dk1"/>
              </a:buClr>
              <a:buSzPts val="1100"/>
              <a:buFont typeface="Arial"/>
              <a:buNone/>
            </a:pPr>
            <a:r>
              <a:t/>
            </a:r>
            <a:endParaRPr/>
          </a:p>
          <a:p>
            <a:pPr indent="0" lvl="0" marL="0">
              <a:spcBef>
                <a:spcPts val="1600"/>
              </a:spcBef>
              <a:spcAft>
                <a:spcPts val="1600"/>
              </a:spcAft>
              <a:buClr>
                <a:schemeClr val="dk1"/>
              </a:buClr>
              <a:buSzPts val="1100"/>
              <a:buFont typeface="Arial"/>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35" name="Shape 1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id="136" name="Shape 136"/>
          <p:cNvPicPr preferRelativeResize="0"/>
          <p:nvPr/>
        </p:nvPicPr>
        <p:blipFill>
          <a:blip r:embed="rId3">
            <a:alphaModFix/>
          </a:blip>
          <a:stretch>
            <a:fillRect/>
          </a:stretch>
        </p:blipFill>
        <p:spPr>
          <a:xfrm>
            <a:off x="123588" y="264288"/>
            <a:ext cx="8896825" cy="46149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42" name="Shape 14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id="143" name="Shape 143"/>
          <p:cNvPicPr preferRelativeResize="0"/>
          <p:nvPr/>
        </p:nvPicPr>
        <p:blipFill>
          <a:blip r:embed="rId3">
            <a:alphaModFix/>
          </a:blip>
          <a:stretch>
            <a:fillRect/>
          </a:stretch>
        </p:blipFill>
        <p:spPr>
          <a:xfrm>
            <a:off x="287900" y="266300"/>
            <a:ext cx="8568226" cy="4616174"/>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Testing Plan</a:t>
            </a:r>
            <a:endParaRPr/>
          </a:p>
        </p:txBody>
      </p:sp>
      <p:sp>
        <p:nvSpPr>
          <p:cNvPr id="149" name="Shape 14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Clr>
                <a:srgbClr val="FFFFFF"/>
              </a:buClr>
              <a:buSzPts val="1800"/>
              <a:buChar char="-"/>
            </a:pPr>
            <a:r>
              <a:rPr lang="en">
                <a:solidFill>
                  <a:srgbClr val="FFFFFF"/>
                </a:solidFill>
              </a:rPr>
              <a:t>Front End</a:t>
            </a:r>
            <a:r>
              <a:rPr lang="en">
                <a:solidFill>
                  <a:srgbClr val="FFFFFF"/>
                </a:solidFill>
              </a:rPr>
              <a:t>: UwAmp/XAmpp for local testing, confirm database updates show up live on the website</a:t>
            </a:r>
            <a:endParaRPr>
              <a:solidFill>
                <a:srgbClr val="FFFFFF"/>
              </a:solidFill>
            </a:endParaRPr>
          </a:p>
          <a:p>
            <a:pPr indent="-342900" lvl="0" marL="457200" rtl="0">
              <a:spcBef>
                <a:spcPts val="0"/>
              </a:spcBef>
              <a:spcAft>
                <a:spcPts val="0"/>
              </a:spcAft>
              <a:buClr>
                <a:srgbClr val="FFFFFF"/>
              </a:buClr>
              <a:buSzPts val="1800"/>
              <a:buChar char="-"/>
            </a:pPr>
            <a:r>
              <a:rPr lang="en">
                <a:solidFill>
                  <a:srgbClr val="FFFFFF"/>
                </a:solidFill>
              </a:rPr>
              <a:t>Raspberry Pi: Verify hardware functionality by running Python modules individually, verify that api_engine results are correct by comparing with Postman calls. OBD-II testing done by OBD-II simulator and rented U-Haul van, as well as overall system testing using the real vehicle</a:t>
            </a:r>
            <a:endParaRPr>
              <a:solidFill>
                <a:srgbClr val="FFFFFF"/>
              </a:solidFill>
            </a:endParaRPr>
          </a:p>
          <a:p>
            <a:pPr indent="-342900" lvl="0" marL="457200" rtl="0">
              <a:spcBef>
                <a:spcPts val="0"/>
              </a:spcBef>
              <a:spcAft>
                <a:spcPts val="0"/>
              </a:spcAft>
              <a:buClr>
                <a:srgbClr val="FFFFFF"/>
              </a:buClr>
              <a:buSzPts val="1800"/>
              <a:buChar char="-"/>
            </a:pPr>
            <a:r>
              <a:rPr lang="en">
                <a:solidFill>
                  <a:srgbClr val="FFFFFF"/>
                </a:solidFill>
              </a:rPr>
              <a:t>Server: Automated API Testing Using Postman</a:t>
            </a:r>
            <a:endParaRPr>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Testing Results</a:t>
            </a:r>
            <a:endParaRPr/>
          </a:p>
        </p:txBody>
      </p:sp>
      <p:sp>
        <p:nvSpPr>
          <p:cNvPr id="155" name="Shape 15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rgbClr val="FFFFFF"/>
                </a:solidFill>
              </a:rPr>
              <a:t>GPS module tested in operating vehicle - successful</a:t>
            </a:r>
            <a:endParaRPr>
              <a:solidFill>
                <a:srgbClr val="FFFFFF"/>
              </a:solidFill>
            </a:endParaRPr>
          </a:p>
          <a:p>
            <a:pPr indent="0" lvl="0" marL="0">
              <a:spcBef>
                <a:spcPts val="1600"/>
              </a:spcBef>
              <a:spcAft>
                <a:spcPts val="0"/>
              </a:spcAft>
              <a:buNone/>
            </a:pPr>
            <a:r>
              <a:rPr lang="en">
                <a:solidFill>
                  <a:srgbClr val="FFFFFF"/>
                </a:solidFill>
              </a:rPr>
              <a:t>OBD-II module tested in operating vehicle - successful</a:t>
            </a:r>
            <a:endParaRPr>
              <a:solidFill>
                <a:srgbClr val="FFFFFF"/>
              </a:solidFill>
            </a:endParaRPr>
          </a:p>
          <a:p>
            <a:pPr indent="0" lvl="0" marL="0">
              <a:spcBef>
                <a:spcPts val="1600"/>
              </a:spcBef>
              <a:spcAft>
                <a:spcPts val="0"/>
              </a:spcAft>
              <a:buNone/>
            </a:pPr>
            <a:r>
              <a:rPr lang="en">
                <a:solidFill>
                  <a:srgbClr val="FFFFFF"/>
                </a:solidFill>
              </a:rPr>
              <a:t>Raspberry Pi data sent from operating vehicle using Hologram Nova - successful</a:t>
            </a:r>
            <a:endParaRPr>
              <a:solidFill>
                <a:srgbClr val="FFFFFF"/>
              </a:solidFill>
            </a:endParaRPr>
          </a:p>
          <a:p>
            <a:pPr indent="0" lvl="0" marL="0">
              <a:spcBef>
                <a:spcPts val="1600"/>
              </a:spcBef>
              <a:spcAft>
                <a:spcPts val="0"/>
              </a:spcAft>
              <a:buNone/>
            </a:pPr>
            <a:r>
              <a:rPr lang="en">
                <a:solidFill>
                  <a:srgbClr val="FFFFFF"/>
                </a:solidFill>
              </a:rPr>
              <a:t>Website tested to confirm live update of location and statistics - successful</a:t>
            </a:r>
            <a:endParaRPr>
              <a:solidFill>
                <a:srgbClr val="FFFFFF"/>
              </a:solidFill>
            </a:endParaRPr>
          </a:p>
          <a:p>
            <a:pPr indent="0" lvl="0" marL="0">
              <a:spcBef>
                <a:spcPts val="1600"/>
              </a:spcBef>
              <a:spcAft>
                <a:spcPts val="1600"/>
              </a:spcAft>
              <a:buNone/>
            </a:pPr>
            <a:r>
              <a:rPr lang="en">
                <a:solidFill>
                  <a:srgbClr val="FFFFFF"/>
                </a:solidFill>
              </a:rPr>
              <a:t>Server tested using Postman runners for all API calls - successful</a:t>
            </a:r>
            <a:endParaRPr>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rgbClr val="FFFFFF"/>
                </a:solidFill>
              </a:rPr>
              <a:t>Alternative Designs</a:t>
            </a:r>
            <a:endParaRPr>
              <a:solidFill>
                <a:srgbClr val="FFFFFF"/>
              </a:solidFill>
            </a:endParaRPr>
          </a:p>
        </p:txBody>
      </p:sp>
      <p:sp>
        <p:nvSpPr>
          <p:cNvPr id="161" name="Shape 16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nSpc>
                <a:spcPct val="200000"/>
              </a:lnSpc>
              <a:spcBef>
                <a:spcPts val="0"/>
              </a:spcBef>
              <a:spcAft>
                <a:spcPts val="0"/>
              </a:spcAft>
              <a:buClr>
                <a:srgbClr val="FFFFFF"/>
              </a:buClr>
              <a:buSzPts val="1800"/>
              <a:buChar char="-"/>
            </a:pPr>
            <a:r>
              <a:rPr lang="en">
                <a:solidFill>
                  <a:srgbClr val="FFFFFF"/>
                </a:solidFill>
              </a:rPr>
              <a:t>Java Spring Microservices</a:t>
            </a:r>
            <a:endParaRPr>
              <a:solidFill>
                <a:srgbClr val="FFFFFF"/>
              </a:solidFill>
            </a:endParaRPr>
          </a:p>
          <a:p>
            <a:pPr indent="-342900" lvl="0" marL="457200" rtl="0">
              <a:lnSpc>
                <a:spcPct val="200000"/>
              </a:lnSpc>
              <a:spcBef>
                <a:spcPts val="0"/>
              </a:spcBef>
              <a:spcAft>
                <a:spcPts val="0"/>
              </a:spcAft>
              <a:buClr>
                <a:srgbClr val="FFFFFF"/>
              </a:buClr>
              <a:buSzPts val="1800"/>
              <a:buChar char="-"/>
            </a:pPr>
            <a:r>
              <a:rPr lang="en">
                <a:solidFill>
                  <a:srgbClr val="FFFFFF"/>
                </a:solidFill>
              </a:rPr>
              <a:t>Android Microcontroller</a:t>
            </a:r>
            <a:endParaRPr>
              <a:solidFill>
                <a:srgbClr val="FFFFFF"/>
              </a:solidFill>
            </a:endParaRPr>
          </a:p>
          <a:p>
            <a:pPr indent="-342900" lvl="0" marL="457200" rtl="0">
              <a:lnSpc>
                <a:spcPct val="200000"/>
              </a:lnSpc>
              <a:spcBef>
                <a:spcPts val="0"/>
              </a:spcBef>
              <a:spcAft>
                <a:spcPts val="0"/>
              </a:spcAft>
              <a:buClr>
                <a:srgbClr val="FFFFFF"/>
              </a:buClr>
              <a:buSzPts val="1800"/>
              <a:buChar char="-"/>
            </a:pPr>
            <a:r>
              <a:rPr lang="en">
                <a:solidFill>
                  <a:srgbClr val="FFFFFF"/>
                </a:solidFill>
              </a:rPr>
              <a:t>R Data Analytics</a:t>
            </a:r>
            <a:endParaRPr>
              <a:solidFill>
                <a:srgbClr val="FFFFFF"/>
              </a:solidFill>
            </a:endParaRPr>
          </a:p>
          <a:p>
            <a:pPr indent="-342900" lvl="0" marL="457200" rtl="0">
              <a:lnSpc>
                <a:spcPct val="200000"/>
              </a:lnSpc>
              <a:spcBef>
                <a:spcPts val="0"/>
              </a:spcBef>
              <a:spcAft>
                <a:spcPts val="0"/>
              </a:spcAft>
              <a:buClr>
                <a:srgbClr val="FFFFFF"/>
              </a:buClr>
              <a:buSzPts val="1800"/>
              <a:buChar char="-"/>
            </a:pPr>
            <a:r>
              <a:rPr lang="en">
                <a:solidFill>
                  <a:srgbClr val="FFFFFF"/>
                </a:solidFill>
              </a:rPr>
              <a:t>Google Roads API</a:t>
            </a:r>
            <a:endParaRPr>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Shape 166"/>
          <p:cNvSpPr txBox="1"/>
          <p:nvPr>
            <p:ph type="title"/>
          </p:nvPr>
        </p:nvSpPr>
        <p:spPr>
          <a:xfrm>
            <a:off x="249425" y="2100200"/>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lang="en"/>
              <a:t>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Shape 67"/>
          <p:cNvSpPr txBox="1"/>
          <p:nvPr>
            <p:ph type="title"/>
          </p:nvPr>
        </p:nvSpPr>
        <p:spPr>
          <a:xfrm>
            <a:off x="311700" y="430800"/>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Problem Statement</a:t>
            </a:r>
            <a:endParaRPr/>
          </a:p>
        </p:txBody>
      </p:sp>
      <p:sp>
        <p:nvSpPr>
          <p:cNvPr id="68" name="Shape 6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FF"/>
                </a:solidFill>
              </a:rPr>
              <a:t>Problem:</a:t>
            </a:r>
            <a:endParaRPr>
              <a:solidFill>
                <a:srgbClr val="FFFFFF"/>
              </a:solidFill>
            </a:endParaRPr>
          </a:p>
          <a:p>
            <a:pPr indent="-342900" lvl="0" marL="457200" rtl="0">
              <a:spcBef>
                <a:spcPts val="1600"/>
              </a:spcBef>
              <a:spcAft>
                <a:spcPts val="0"/>
              </a:spcAft>
              <a:buClr>
                <a:srgbClr val="FFFFFF"/>
              </a:buClr>
              <a:buSzPts val="1800"/>
              <a:buChar char="-"/>
            </a:pPr>
            <a:r>
              <a:rPr lang="en">
                <a:solidFill>
                  <a:srgbClr val="FFFFFF"/>
                </a:solidFill>
              </a:rPr>
              <a:t>Managing large fleets of vehicles is costly and time-consuming</a:t>
            </a:r>
            <a:endParaRPr>
              <a:solidFill>
                <a:srgbClr val="FFFFFF"/>
              </a:solidFill>
            </a:endParaRPr>
          </a:p>
          <a:p>
            <a:pPr indent="-342900" lvl="0" marL="457200" rtl="0">
              <a:spcBef>
                <a:spcPts val="0"/>
              </a:spcBef>
              <a:spcAft>
                <a:spcPts val="0"/>
              </a:spcAft>
              <a:buClr>
                <a:srgbClr val="FFFFFF"/>
              </a:buClr>
              <a:buSzPts val="1800"/>
              <a:buChar char="-"/>
            </a:pPr>
            <a:r>
              <a:rPr lang="en">
                <a:solidFill>
                  <a:srgbClr val="FFFFFF"/>
                </a:solidFill>
              </a:rPr>
              <a:t>Fleet managers don’t have information to make improvements</a:t>
            </a:r>
            <a:endParaRPr>
              <a:solidFill>
                <a:srgbClr val="FFFFFF"/>
              </a:solidFill>
            </a:endParaRPr>
          </a:p>
          <a:p>
            <a:pPr indent="0" lvl="0" marL="0" rtl="0">
              <a:spcBef>
                <a:spcPts val="1600"/>
              </a:spcBef>
              <a:spcAft>
                <a:spcPts val="0"/>
              </a:spcAft>
              <a:buNone/>
            </a:pPr>
            <a:r>
              <a:rPr lang="en">
                <a:solidFill>
                  <a:srgbClr val="FFFFFF"/>
                </a:solidFill>
              </a:rPr>
              <a:t>Solution:</a:t>
            </a:r>
            <a:endParaRPr>
              <a:solidFill>
                <a:srgbClr val="FFFFFF"/>
              </a:solidFill>
            </a:endParaRPr>
          </a:p>
          <a:p>
            <a:pPr indent="-342900" lvl="0" marL="457200" rtl="0">
              <a:spcBef>
                <a:spcPts val="1600"/>
              </a:spcBef>
              <a:spcAft>
                <a:spcPts val="0"/>
              </a:spcAft>
              <a:buClr>
                <a:srgbClr val="FFFFFF"/>
              </a:buClr>
              <a:buSzPts val="1800"/>
              <a:buChar char="-"/>
            </a:pPr>
            <a:r>
              <a:rPr lang="en">
                <a:solidFill>
                  <a:srgbClr val="FFFFFF"/>
                </a:solidFill>
              </a:rPr>
              <a:t>Vehicle location data and internal data gathered from on-board Raspberry Pi 3</a:t>
            </a:r>
            <a:endParaRPr>
              <a:solidFill>
                <a:srgbClr val="FFFFFF"/>
              </a:solidFill>
            </a:endParaRPr>
          </a:p>
          <a:p>
            <a:pPr indent="-342900" lvl="0" marL="457200" rtl="0">
              <a:spcBef>
                <a:spcPts val="0"/>
              </a:spcBef>
              <a:spcAft>
                <a:spcPts val="0"/>
              </a:spcAft>
              <a:buClr>
                <a:srgbClr val="FFFFFF"/>
              </a:buClr>
              <a:buSzPts val="1800"/>
              <a:buChar char="-"/>
            </a:pPr>
            <a:r>
              <a:rPr lang="en">
                <a:solidFill>
                  <a:srgbClr val="FFFFFF"/>
                </a:solidFill>
              </a:rPr>
              <a:t>Server processes vehicle data, provides data to fleet manager website</a:t>
            </a:r>
            <a:endParaRPr>
              <a:solidFill>
                <a:srgbClr val="FFFFFF"/>
              </a:solidFill>
            </a:endParaRPr>
          </a:p>
          <a:p>
            <a:pPr indent="-342900" lvl="0" marL="457200">
              <a:spcBef>
                <a:spcPts val="0"/>
              </a:spcBef>
              <a:spcAft>
                <a:spcPts val="0"/>
              </a:spcAft>
              <a:buClr>
                <a:srgbClr val="FFFFFF"/>
              </a:buClr>
              <a:buSzPts val="1800"/>
              <a:buChar char="-"/>
            </a:pPr>
            <a:r>
              <a:rPr lang="en">
                <a:solidFill>
                  <a:schemeClr val="dk1"/>
                </a:solidFill>
              </a:rPr>
              <a:t>Allow a fleet manager to see real time data of vehicles</a:t>
            </a:r>
            <a:endParaRPr>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Shape 7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Market Survey</a:t>
            </a:r>
            <a:endParaRPr/>
          </a:p>
        </p:txBody>
      </p:sp>
      <p:sp>
        <p:nvSpPr>
          <p:cNvPr id="74" name="Shape 74"/>
          <p:cNvSpPr txBox="1"/>
          <p:nvPr>
            <p:ph idx="1" type="body"/>
          </p:nvPr>
        </p:nvSpPr>
        <p:spPr>
          <a:xfrm>
            <a:off x="311700" y="11223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lang="en">
                <a:solidFill>
                  <a:schemeClr val="dk1"/>
                </a:solidFill>
              </a:rPr>
              <a:t>Other Fleet Management Applications:</a:t>
            </a:r>
            <a:endParaRPr>
              <a:solidFill>
                <a:schemeClr val="dk1"/>
              </a:solidFill>
            </a:endParaRPr>
          </a:p>
          <a:p>
            <a:pPr indent="-342900" lvl="0" marL="457200" rtl="0">
              <a:spcBef>
                <a:spcPts val="0"/>
              </a:spcBef>
              <a:spcAft>
                <a:spcPts val="0"/>
              </a:spcAft>
              <a:buClr>
                <a:schemeClr val="dk1"/>
              </a:buClr>
              <a:buSzPts val="1800"/>
              <a:buChar char="-"/>
            </a:pPr>
            <a:r>
              <a:rPr lang="en">
                <a:solidFill>
                  <a:schemeClr val="dk1"/>
                </a:solidFill>
              </a:rPr>
              <a:t>OBD II or Mobile App</a:t>
            </a:r>
            <a:endParaRPr>
              <a:solidFill>
                <a:schemeClr val="dk1"/>
              </a:solidFill>
            </a:endParaRPr>
          </a:p>
          <a:p>
            <a:pPr indent="-342900" lvl="0" marL="457200" rtl="0">
              <a:spcBef>
                <a:spcPts val="0"/>
              </a:spcBef>
              <a:spcAft>
                <a:spcPts val="0"/>
              </a:spcAft>
              <a:buClr>
                <a:schemeClr val="dk1"/>
              </a:buClr>
              <a:buSzPts val="1800"/>
              <a:buChar char="-"/>
            </a:pPr>
            <a:r>
              <a:rPr lang="en">
                <a:solidFill>
                  <a:schemeClr val="dk1"/>
                </a:solidFill>
              </a:rPr>
              <a:t>Live tracking, statistics, vehicle data</a:t>
            </a:r>
            <a:endParaRPr>
              <a:solidFill>
                <a:schemeClr val="dk1"/>
              </a:solidFill>
            </a:endParaRPr>
          </a:p>
          <a:p>
            <a:pPr indent="-342900" lvl="0" marL="457200" rtl="0">
              <a:spcBef>
                <a:spcPts val="0"/>
              </a:spcBef>
              <a:spcAft>
                <a:spcPts val="0"/>
              </a:spcAft>
              <a:buClr>
                <a:schemeClr val="dk1"/>
              </a:buClr>
              <a:buSzPts val="1800"/>
              <a:buChar char="-"/>
            </a:pPr>
            <a:r>
              <a:rPr lang="en">
                <a:solidFill>
                  <a:schemeClr val="dk1"/>
                </a:solidFill>
              </a:rPr>
              <a:t>Live map of fleet</a:t>
            </a:r>
            <a:endParaRPr>
              <a:solidFill>
                <a:schemeClr val="dk1"/>
              </a:solidFill>
            </a:endParaRPr>
          </a:p>
          <a:p>
            <a:pPr indent="0" lvl="0" marL="0" rtl="0">
              <a:spcBef>
                <a:spcPts val="0"/>
              </a:spcBef>
              <a:spcAft>
                <a:spcPts val="0"/>
              </a:spcAft>
              <a:buNone/>
            </a:pPr>
            <a:r>
              <a:t/>
            </a:r>
            <a:endParaRPr>
              <a:solidFill>
                <a:schemeClr val="dk1"/>
              </a:solidFill>
            </a:endParaRPr>
          </a:p>
          <a:p>
            <a:pPr indent="0" lvl="0" marL="0" rtl="0">
              <a:spcBef>
                <a:spcPts val="0"/>
              </a:spcBef>
              <a:spcAft>
                <a:spcPts val="0"/>
              </a:spcAft>
              <a:buClr>
                <a:schemeClr val="dk1"/>
              </a:buClr>
              <a:buSzPts val="1100"/>
              <a:buFont typeface="Arial"/>
              <a:buNone/>
            </a:pPr>
            <a:r>
              <a:rPr lang="en">
                <a:solidFill>
                  <a:schemeClr val="dk1"/>
                </a:solidFill>
              </a:rPr>
              <a:t>Our Application vs Rest of Market:</a:t>
            </a:r>
            <a:endParaRPr>
              <a:solidFill>
                <a:schemeClr val="dk1"/>
              </a:solidFill>
            </a:endParaRPr>
          </a:p>
          <a:p>
            <a:pPr indent="-342900" lvl="0" marL="457200" rtl="0">
              <a:spcBef>
                <a:spcPts val="0"/>
              </a:spcBef>
              <a:spcAft>
                <a:spcPts val="0"/>
              </a:spcAft>
              <a:buClr>
                <a:schemeClr val="dk1"/>
              </a:buClr>
              <a:buSzPts val="1800"/>
              <a:buChar char="-"/>
            </a:pPr>
            <a:r>
              <a:rPr lang="en">
                <a:solidFill>
                  <a:schemeClr val="dk1"/>
                </a:solidFill>
              </a:rPr>
              <a:t>Minimize driver interaction</a:t>
            </a:r>
            <a:endParaRPr>
              <a:solidFill>
                <a:schemeClr val="dk1"/>
              </a:solidFill>
            </a:endParaRPr>
          </a:p>
          <a:p>
            <a:pPr indent="-342900" lvl="0" marL="457200" rtl="0">
              <a:spcBef>
                <a:spcPts val="0"/>
              </a:spcBef>
              <a:spcAft>
                <a:spcPts val="0"/>
              </a:spcAft>
              <a:buClr>
                <a:schemeClr val="dk1"/>
              </a:buClr>
              <a:buSzPts val="1800"/>
              <a:buChar char="-"/>
            </a:pPr>
            <a:r>
              <a:rPr lang="en">
                <a:solidFill>
                  <a:schemeClr val="dk1"/>
                </a:solidFill>
              </a:rPr>
              <a:t>Useful interpretations of vehicle internal data</a:t>
            </a:r>
            <a:endParaRPr>
              <a:solidFill>
                <a:schemeClr val="dk1"/>
              </a:solidFill>
            </a:endParaRPr>
          </a:p>
          <a:p>
            <a:pPr indent="-342900" lvl="0" marL="457200" rtl="0">
              <a:spcBef>
                <a:spcPts val="0"/>
              </a:spcBef>
              <a:spcAft>
                <a:spcPts val="0"/>
              </a:spcAft>
              <a:buClr>
                <a:schemeClr val="dk1"/>
              </a:buClr>
              <a:buSzPts val="1800"/>
              <a:buChar char="-"/>
            </a:pPr>
            <a:r>
              <a:rPr lang="en">
                <a:solidFill>
                  <a:schemeClr val="dk1"/>
                </a:solidFill>
              </a:rPr>
              <a:t>Less focus on fleet </a:t>
            </a:r>
            <a:r>
              <a:rPr lang="en">
                <a:solidFill>
                  <a:schemeClr val="dk1"/>
                </a:solidFill>
              </a:rPr>
              <a:t>administration</a:t>
            </a:r>
            <a:r>
              <a:rPr lang="en">
                <a:solidFill>
                  <a:schemeClr val="dk1"/>
                </a:solidFill>
              </a:rPr>
              <a:t>, more on fleet monitoring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Functional Requirements</a:t>
            </a:r>
            <a:endParaRPr/>
          </a:p>
        </p:txBody>
      </p:sp>
      <p:sp>
        <p:nvSpPr>
          <p:cNvPr id="80" name="Shape 8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400">
                <a:solidFill>
                  <a:schemeClr val="dk1"/>
                </a:solidFill>
              </a:rPr>
              <a:t>The product shall:</a:t>
            </a:r>
            <a:endParaRPr sz="2400">
              <a:solidFill>
                <a:schemeClr val="dk1"/>
              </a:solidFill>
            </a:endParaRPr>
          </a:p>
          <a:p>
            <a:pPr indent="-342900" lvl="0" marL="457200" rtl="0">
              <a:spcBef>
                <a:spcPts val="0"/>
              </a:spcBef>
              <a:spcAft>
                <a:spcPts val="0"/>
              </a:spcAft>
              <a:buClr>
                <a:srgbClr val="FFFFFF"/>
              </a:buClr>
              <a:buSzPts val="1800"/>
              <a:buChar char="-"/>
            </a:pPr>
            <a:r>
              <a:rPr lang="en">
                <a:solidFill>
                  <a:srgbClr val="FFFFFF"/>
                </a:solidFill>
              </a:rPr>
              <a:t>Gather data from a vehicle’s OBD-II (On-Board Diagnostics) port</a:t>
            </a:r>
            <a:endParaRPr>
              <a:solidFill>
                <a:srgbClr val="FFFFFF"/>
              </a:solidFill>
            </a:endParaRPr>
          </a:p>
          <a:p>
            <a:pPr indent="-342900" lvl="0" marL="457200" rtl="0">
              <a:spcBef>
                <a:spcPts val="0"/>
              </a:spcBef>
              <a:spcAft>
                <a:spcPts val="0"/>
              </a:spcAft>
              <a:buClr>
                <a:srgbClr val="FFFFFF"/>
              </a:buClr>
              <a:buSzPts val="1800"/>
              <a:buChar char="-"/>
            </a:pPr>
            <a:r>
              <a:rPr lang="en">
                <a:solidFill>
                  <a:srgbClr val="FFFFFF"/>
                </a:solidFill>
              </a:rPr>
              <a:t>Transmit data from the vehicle to the server</a:t>
            </a:r>
            <a:endParaRPr>
              <a:solidFill>
                <a:srgbClr val="FFFFFF"/>
              </a:solidFill>
            </a:endParaRPr>
          </a:p>
          <a:p>
            <a:pPr indent="-342900" lvl="0" marL="457200" rtl="0">
              <a:spcBef>
                <a:spcPts val="0"/>
              </a:spcBef>
              <a:spcAft>
                <a:spcPts val="0"/>
              </a:spcAft>
              <a:buClr>
                <a:srgbClr val="FFFFFF"/>
              </a:buClr>
              <a:buSzPts val="1800"/>
              <a:buChar char="-"/>
            </a:pPr>
            <a:r>
              <a:rPr lang="en">
                <a:solidFill>
                  <a:srgbClr val="FFFFFF"/>
                </a:solidFill>
              </a:rPr>
              <a:t>Process raw data from the vehicle on the server</a:t>
            </a:r>
            <a:endParaRPr>
              <a:solidFill>
                <a:srgbClr val="FFFFFF"/>
              </a:solidFill>
            </a:endParaRPr>
          </a:p>
          <a:p>
            <a:pPr indent="-342900" lvl="0" marL="457200" rtl="0">
              <a:spcBef>
                <a:spcPts val="0"/>
              </a:spcBef>
              <a:spcAft>
                <a:spcPts val="0"/>
              </a:spcAft>
              <a:buClr>
                <a:srgbClr val="FFFFFF"/>
              </a:buClr>
              <a:buSzPts val="1800"/>
              <a:buChar char="-"/>
            </a:pPr>
            <a:r>
              <a:rPr lang="en">
                <a:solidFill>
                  <a:srgbClr val="FFFFFF"/>
                </a:solidFill>
              </a:rPr>
              <a:t>Record vehicle data into a database</a:t>
            </a:r>
            <a:endParaRPr>
              <a:solidFill>
                <a:srgbClr val="FFFFFF"/>
              </a:solidFill>
            </a:endParaRPr>
          </a:p>
          <a:p>
            <a:pPr indent="-342900" lvl="0" marL="457200" rtl="0">
              <a:spcBef>
                <a:spcPts val="0"/>
              </a:spcBef>
              <a:spcAft>
                <a:spcPts val="0"/>
              </a:spcAft>
              <a:buClr>
                <a:srgbClr val="FFFFFF"/>
              </a:buClr>
              <a:buSzPts val="1800"/>
              <a:buChar char="-"/>
            </a:pPr>
            <a:r>
              <a:rPr lang="en">
                <a:solidFill>
                  <a:srgbClr val="FFFFFF"/>
                </a:solidFill>
              </a:rPr>
              <a:t>Display a map with a location of all vehicles in the fleet</a:t>
            </a:r>
            <a:endParaRPr>
              <a:solidFill>
                <a:srgbClr val="FFFFFF"/>
              </a:solidFill>
            </a:endParaRPr>
          </a:p>
          <a:p>
            <a:pPr indent="-342900" lvl="0" marL="457200" rtl="0">
              <a:spcBef>
                <a:spcPts val="0"/>
              </a:spcBef>
              <a:spcAft>
                <a:spcPts val="0"/>
              </a:spcAft>
              <a:buClr>
                <a:srgbClr val="FFFFFF"/>
              </a:buClr>
              <a:buSzPts val="1800"/>
              <a:buChar char="-"/>
            </a:pPr>
            <a:r>
              <a:rPr lang="en">
                <a:solidFill>
                  <a:srgbClr val="FFFFFF"/>
                </a:solidFill>
              </a:rPr>
              <a:t>Display live data for a certain vehicle (speed, engine temperature)</a:t>
            </a:r>
            <a:endParaRPr>
              <a:solidFill>
                <a:srgbClr val="FFFFFF"/>
              </a:solidFill>
            </a:endParaRPr>
          </a:p>
          <a:p>
            <a:pPr indent="-342900" lvl="0" marL="457200" rtl="0">
              <a:spcBef>
                <a:spcPts val="0"/>
              </a:spcBef>
              <a:spcAft>
                <a:spcPts val="0"/>
              </a:spcAft>
              <a:buClr>
                <a:srgbClr val="FFFFFF"/>
              </a:buClr>
              <a:buSzPts val="1800"/>
              <a:buChar char="-"/>
            </a:pPr>
            <a:r>
              <a:rPr lang="en">
                <a:solidFill>
                  <a:srgbClr val="FFFFFF"/>
                </a:solidFill>
              </a:rPr>
              <a:t>Allow managers to register or remove vehicles that belong to a particular fleet</a:t>
            </a:r>
            <a:endParaRPr>
              <a:solidFill>
                <a:srgbClr val="FFFFFF"/>
              </a:solidFill>
            </a:endParaRPr>
          </a:p>
          <a:p>
            <a:pPr indent="-342900" lvl="0" marL="457200" rtl="0">
              <a:spcBef>
                <a:spcPts val="0"/>
              </a:spcBef>
              <a:spcAft>
                <a:spcPts val="0"/>
              </a:spcAft>
              <a:buClr>
                <a:srgbClr val="FFFFFF"/>
              </a:buClr>
              <a:buSzPts val="1800"/>
              <a:buChar char="-"/>
            </a:pPr>
            <a:r>
              <a:rPr lang="en">
                <a:solidFill>
                  <a:srgbClr val="FFFFFF"/>
                </a:solidFill>
              </a:rPr>
              <a:t>Allow managers to customize the data being displayed to them</a:t>
            </a:r>
            <a:endParaRPr>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Non-Functional Requirements</a:t>
            </a:r>
            <a:endParaRPr/>
          </a:p>
        </p:txBody>
      </p:sp>
      <p:sp>
        <p:nvSpPr>
          <p:cNvPr id="86" name="Shape 8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rgbClr val="000000"/>
              </a:buClr>
              <a:buSzPts val="1100"/>
              <a:buFont typeface="Arial"/>
              <a:buNone/>
            </a:pPr>
            <a:r>
              <a:rPr lang="en">
                <a:solidFill>
                  <a:srgbClr val="FFFFFF"/>
                </a:solidFill>
              </a:rPr>
              <a:t>The product shall:</a:t>
            </a:r>
            <a:endParaRPr>
              <a:solidFill>
                <a:srgbClr val="FFFFFF"/>
              </a:solidFill>
            </a:endParaRPr>
          </a:p>
          <a:p>
            <a:pPr indent="-342900" lvl="0" marL="457200" rtl="0">
              <a:spcBef>
                <a:spcPts val="1600"/>
              </a:spcBef>
              <a:spcAft>
                <a:spcPts val="0"/>
              </a:spcAft>
              <a:buClr>
                <a:srgbClr val="FFFFFF"/>
              </a:buClr>
              <a:buSzPts val="1800"/>
              <a:buChar char="-"/>
            </a:pPr>
            <a:r>
              <a:rPr lang="en">
                <a:solidFill>
                  <a:srgbClr val="FFFFFF"/>
                </a:solidFill>
              </a:rPr>
              <a:t>Only allow managers to view fleet data on the website</a:t>
            </a:r>
            <a:endParaRPr>
              <a:solidFill>
                <a:srgbClr val="FFFFFF"/>
              </a:solidFill>
            </a:endParaRPr>
          </a:p>
          <a:p>
            <a:pPr indent="-342900" lvl="0" marL="457200" rtl="0">
              <a:spcBef>
                <a:spcPts val="0"/>
              </a:spcBef>
              <a:spcAft>
                <a:spcPts val="0"/>
              </a:spcAft>
              <a:buClr>
                <a:srgbClr val="FFFFFF"/>
              </a:buClr>
              <a:buSzPts val="1800"/>
              <a:buChar char="-"/>
            </a:pPr>
            <a:r>
              <a:rPr lang="en">
                <a:solidFill>
                  <a:srgbClr val="FFFFFF"/>
                </a:solidFill>
              </a:rPr>
              <a:t>Only allow managers to view vehicles in their fleet</a:t>
            </a:r>
            <a:endParaRPr>
              <a:solidFill>
                <a:srgbClr val="FFFFFF"/>
              </a:solidFill>
            </a:endParaRPr>
          </a:p>
          <a:p>
            <a:pPr indent="0" lvl="0" marL="0">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Constraints</a:t>
            </a:r>
            <a:endParaRPr/>
          </a:p>
        </p:txBody>
      </p:sp>
      <p:sp>
        <p:nvSpPr>
          <p:cNvPr id="92" name="Shape 9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Clr>
                <a:schemeClr val="dk1"/>
              </a:buClr>
              <a:buSzPts val="1800"/>
              <a:buChar char="-"/>
            </a:pPr>
            <a:r>
              <a:rPr lang="en">
                <a:solidFill>
                  <a:schemeClr val="dk1"/>
                </a:solidFill>
              </a:rPr>
              <a:t>Have the server side code made in Node.js</a:t>
            </a:r>
            <a:endParaRPr>
              <a:solidFill>
                <a:schemeClr val="dk1"/>
              </a:solidFill>
            </a:endParaRPr>
          </a:p>
          <a:p>
            <a:pPr indent="-342900" lvl="0" marL="457200" rtl="0">
              <a:spcBef>
                <a:spcPts val="0"/>
              </a:spcBef>
              <a:spcAft>
                <a:spcPts val="0"/>
              </a:spcAft>
              <a:buClr>
                <a:schemeClr val="dk1"/>
              </a:buClr>
              <a:buSzPts val="1800"/>
              <a:buChar char="-"/>
            </a:pPr>
            <a:r>
              <a:rPr lang="en">
                <a:solidFill>
                  <a:schemeClr val="dk1"/>
                </a:solidFill>
              </a:rPr>
              <a:t>Utilize Google Cloud services</a:t>
            </a:r>
            <a:endParaRPr>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98" name="Shape 9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id="99" name="Shape 99"/>
          <p:cNvPicPr preferRelativeResize="0"/>
          <p:nvPr/>
        </p:nvPicPr>
        <p:blipFill>
          <a:blip r:embed="rId3">
            <a:alphaModFix/>
          </a:blip>
          <a:stretch>
            <a:fillRect/>
          </a:stretch>
        </p:blipFill>
        <p:spPr>
          <a:xfrm>
            <a:off x="311700" y="445025"/>
            <a:ext cx="8535574" cy="41077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Detailed Design - Front End</a:t>
            </a:r>
            <a:endParaRPr/>
          </a:p>
        </p:txBody>
      </p:sp>
      <p:sp>
        <p:nvSpPr>
          <p:cNvPr id="105" name="Shape 10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Clr>
                <a:srgbClr val="FFFFFF"/>
              </a:buClr>
              <a:buSzPts val="1800"/>
              <a:buChar char="-"/>
            </a:pPr>
            <a:r>
              <a:rPr lang="en">
                <a:solidFill>
                  <a:srgbClr val="FFFFFF"/>
                </a:solidFill>
              </a:rPr>
              <a:t>Emphasis on visualizing data on the main page</a:t>
            </a:r>
            <a:endParaRPr>
              <a:solidFill>
                <a:srgbClr val="FFFFFF"/>
              </a:solidFill>
            </a:endParaRPr>
          </a:p>
          <a:p>
            <a:pPr indent="-342900" lvl="0" marL="457200" rtl="0">
              <a:spcBef>
                <a:spcPts val="0"/>
              </a:spcBef>
              <a:spcAft>
                <a:spcPts val="0"/>
              </a:spcAft>
              <a:buClr>
                <a:srgbClr val="FFFFFF"/>
              </a:buClr>
              <a:buSzPts val="1800"/>
              <a:buChar char="-"/>
            </a:pPr>
            <a:r>
              <a:rPr lang="en">
                <a:solidFill>
                  <a:srgbClr val="FFFFFF"/>
                </a:solidFill>
              </a:rPr>
              <a:t>Other pages</a:t>
            </a:r>
            <a:endParaRPr>
              <a:solidFill>
                <a:srgbClr val="FFFFFF"/>
              </a:solidFill>
            </a:endParaRPr>
          </a:p>
          <a:p>
            <a:pPr indent="-317500" lvl="1" marL="914400" rtl="0">
              <a:spcBef>
                <a:spcPts val="0"/>
              </a:spcBef>
              <a:spcAft>
                <a:spcPts val="0"/>
              </a:spcAft>
              <a:buClr>
                <a:schemeClr val="dk1"/>
              </a:buClr>
              <a:buSzPts val="1400"/>
              <a:buChar char="-"/>
            </a:pPr>
            <a:r>
              <a:rPr lang="en">
                <a:solidFill>
                  <a:schemeClr val="dk1"/>
                </a:solidFill>
              </a:rPr>
              <a:t>Login</a:t>
            </a:r>
            <a:endParaRPr>
              <a:solidFill>
                <a:schemeClr val="dk1"/>
              </a:solidFill>
            </a:endParaRPr>
          </a:p>
          <a:p>
            <a:pPr indent="-317500" lvl="1" marL="914400" rtl="0">
              <a:spcBef>
                <a:spcPts val="0"/>
              </a:spcBef>
              <a:spcAft>
                <a:spcPts val="0"/>
              </a:spcAft>
              <a:buClr>
                <a:schemeClr val="dk1"/>
              </a:buClr>
              <a:buSzPts val="1400"/>
              <a:buChar char="-"/>
            </a:pPr>
            <a:r>
              <a:rPr lang="en">
                <a:solidFill>
                  <a:schemeClr val="dk1"/>
                </a:solidFill>
              </a:rPr>
              <a:t>Register</a:t>
            </a:r>
            <a:endParaRPr>
              <a:solidFill>
                <a:schemeClr val="dk1"/>
              </a:solidFill>
            </a:endParaRPr>
          </a:p>
          <a:p>
            <a:pPr indent="-317500" lvl="1" marL="914400" rtl="0">
              <a:spcBef>
                <a:spcPts val="0"/>
              </a:spcBef>
              <a:spcAft>
                <a:spcPts val="0"/>
              </a:spcAft>
              <a:buClr>
                <a:schemeClr val="dk1"/>
              </a:buClr>
              <a:buSzPts val="1400"/>
              <a:buChar char="-"/>
            </a:pPr>
            <a:r>
              <a:rPr lang="en">
                <a:solidFill>
                  <a:schemeClr val="dk1"/>
                </a:solidFill>
              </a:rPr>
              <a:t>Edit fleet</a:t>
            </a:r>
            <a:endParaRPr>
              <a:solidFill>
                <a:schemeClr val="dk1"/>
              </a:solidFill>
            </a:endParaRPr>
          </a:p>
          <a:p>
            <a:pPr indent="-317500" lvl="1" marL="914400" rtl="0">
              <a:spcBef>
                <a:spcPts val="0"/>
              </a:spcBef>
              <a:spcAft>
                <a:spcPts val="0"/>
              </a:spcAft>
              <a:buClr>
                <a:schemeClr val="dk1"/>
              </a:buClr>
              <a:buSzPts val="1400"/>
              <a:buChar char="-"/>
            </a:pPr>
            <a:r>
              <a:rPr lang="en">
                <a:solidFill>
                  <a:schemeClr val="dk1"/>
                </a:solidFill>
              </a:rPr>
              <a:t>Edit view</a:t>
            </a:r>
            <a:endParaRPr>
              <a:solidFill>
                <a:srgbClr val="FFFFFF"/>
              </a:solidFill>
            </a:endParaRPr>
          </a:p>
          <a:p>
            <a:pPr indent="-342900" lvl="0" marL="457200" rtl="0">
              <a:spcBef>
                <a:spcPts val="0"/>
              </a:spcBef>
              <a:spcAft>
                <a:spcPts val="0"/>
              </a:spcAft>
              <a:buClr>
                <a:schemeClr val="dk1"/>
              </a:buClr>
              <a:buSzPts val="1800"/>
              <a:buChar char="-"/>
            </a:pPr>
            <a:r>
              <a:rPr lang="en">
                <a:solidFill>
                  <a:schemeClr val="dk1"/>
                </a:solidFill>
              </a:rPr>
              <a:t>Technologies Used</a:t>
            </a:r>
            <a:endParaRPr>
              <a:solidFill>
                <a:schemeClr val="dk1"/>
              </a:solidFill>
            </a:endParaRPr>
          </a:p>
          <a:p>
            <a:pPr indent="-317500" lvl="1" marL="914400" rtl="0">
              <a:spcBef>
                <a:spcPts val="0"/>
              </a:spcBef>
              <a:spcAft>
                <a:spcPts val="0"/>
              </a:spcAft>
              <a:buClr>
                <a:schemeClr val="dk1"/>
              </a:buClr>
              <a:buSzPts val="1400"/>
              <a:buChar char="-"/>
            </a:pPr>
            <a:r>
              <a:rPr lang="en" sz="1400">
                <a:solidFill>
                  <a:schemeClr val="dk1"/>
                </a:solidFill>
              </a:rPr>
              <a:t>AngularJS</a:t>
            </a:r>
            <a:endParaRPr sz="1400">
              <a:solidFill>
                <a:schemeClr val="dk1"/>
              </a:solidFill>
            </a:endParaRPr>
          </a:p>
          <a:p>
            <a:pPr indent="-317500" lvl="1" marL="914400" rtl="0">
              <a:spcBef>
                <a:spcPts val="0"/>
              </a:spcBef>
              <a:spcAft>
                <a:spcPts val="0"/>
              </a:spcAft>
              <a:buClr>
                <a:schemeClr val="dk1"/>
              </a:buClr>
              <a:buSzPts val="1400"/>
              <a:buChar char="-"/>
            </a:pPr>
            <a:r>
              <a:rPr lang="en" sz="1400">
                <a:solidFill>
                  <a:schemeClr val="dk1"/>
                </a:solidFill>
              </a:rPr>
              <a:t>Chart.js</a:t>
            </a:r>
            <a:endParaRPr sz="1400">
              <a:solidFill>
                <a:schemeClr val="dk1"/>
              </a:solidFill>
            </a:endParaRPr>
          </a:p>
          <a:p>
            <a:pPr indent="-317500" lvl="1" marL="914400" rtl="0">
              <a:spcBef>
                <a:spcPts val="0"/>
              </a:spcBef>
              <a:spcAft>
                <a:spcPts val="0"/>
              </a:spcAft>
              <a:buClr>
                <a:schemeClr val="dk1"/>
              </a:buClr>
              <a:buSzPts val="1400"/>
              <a:buChar char="-"/>
            </a:pPr>
            <a:r>
              <a:rPr lang="en" sz="1400">
                <a:solidFill>
                  <a:schemeClr val="dk1"/>
                </a:solidFill>
              </a:rPr>
              <a:t>Google Maps API</a:t>
            </a:r>
            <a:endParaRPr sz="1400">
              <a:solidFill>
                <a:schemeClr val="dk1"/>
              </a:solidFill>
            </a:endParaRPr>
          </a:p>
          <a:p>
            <a:pPr indent="-317500" lvl="1" marL="914400" rtl="0">
              <a:spcBef>
                <a:spcPts val="0"/>
              </a:spcBef>
              <a:spcAft>
                <a:spcPts val="0"/>
              </a:spcAft>
              <a:buClr>
                <a:schemeClr val="dk1"/>
              </a:buClr>
              <a:buSzPts val="1400"/>
              <a:buChar char="-"/>
            </a:pPr>
            <a:r>
              <a:rPr lang="en" sz="1400">
                <a:solidFill>
                  <a:schemeClr val="dk1"/>
                </a:solidFill>
              </a:rPr>
              <a:t>Bootstrap</a:t>
            </a:r>
            <a:endParaRPr>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
        <p:nvSpPr>
          <p:cNvPr descr="This is a video demonstrating the functionality of our front end website.  Our application is a fleet monitoring service that gathers ODB-II data from each vehicle and allows a fleet manager to see fleet statistics as well as the current state of each vehicle.  If you are interested in this project and would like to learn more, visit our team website at http://sdmay18-18.sd.ece.iastate.edu/" id="111" name="Shape 111" title="sdmay18 18 Demo Video">
            <a:hlinkClick r:id="rId3"/>
          </p:cNvPr>
          <p:cNvSpPr/>
          <p:nvPr/>
        </p:nvSpPr>
        <p:spPr>
          <a:xfrm>
            <a:off x="311700" y="561000"/>
            <a:ext cx="8520600" cy="4214450"/>
          </a:xfrm>
          <a:prstGeom prst="rect">
            <a:avLst/>
          </a:prstGeom>
          <a:blipFill>
            <a:blip r:embed="rId4">
              <a:alphaModFix/>
            </a:blip>
            <a:stretch>
              <a:fillRect/>
            </a:stretch>
          </a:blipFill>
          <a:ln>
            <a:noFill/>
          </a:ln>
        </p:spPr>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